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70" r:id="rId11"/>
    <p:sldId id="271" r:id="rId12"/>
    <p:sldId id="265" r:id="rId13"/>
    <p:sldId id="266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41464" y="1301691"/>
            <a:ext cx="8574622" cy="2616199"/>
          </a:xfrm>
        </p:spPr>
        <p:txBody>
          <a:bodyPr>
            <a:normAutofit/>
          </a:bodyPr>
          <a:lstStyle/>
          <a:p>
            <a:r>
              <a:rPr lang="hr-HR" sz="4800" dirty="0" err="1"/>
              <a:t>Perioperacijska</a:t>
            </a:r>
            <a:r>
              <a:rPr lang="hr-HR" sz="4800" dirty="0"/>
              <a:t> njega bolesnika sa želučanim elektrostimulatorom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15377" y="4206240"/>
            <a:ext cx="6987645" cy="265175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Marija Spevan, </a:t>
            </a:r>
            <a:r>
              <a:rPr lang="hr-HR" dirty="0" smtClean="0"/>
              <a:t>bacc.med.techn.</a:t>
            </a:r>
            <a:endParaRPr lang="hr-HR" dirty="0"/>
          </a:p>
          <a:p>
            <a:r>
              <a:rPr lang="hr-HR" dirty="0"/>
              <a:t>Eli Šuperina Mandić, </a:t>
            </a:r>
            <a:r>
              <a:rPr lang="hr-HR" dirty="0" smtClean="0"/>
              <a:t>bacc.med.techn.</a:t>
            </a:r>
            <a:endParaRPr lang="hr-HR" dirty="0"/>
          </a:p>
          <a:p>
            <a:r>
              <a:rPr lang="hr-HR" dirty="0"/>
              <a:t>Marinka Vlah, bacc.med </a:t>
            </a:r>
            <a:r>
              <a:rPr lang="hr-HR" dirty="0" smtClean="0"/>
              <a:t>techn.</a:t>
            </a:r>
          </a:p>
          <a:p>
            <a:endParaRPr lang="hr-HR" dirty="0" smtClean="0"/>
          </a:p>
          <a:p>
            <a:r>
              <a:rPr lang="hr-HR" dirty="0" smtClean="0"/>
              <a:t>Klinika za kirurgiju</a:t>
            </a:r>
          </a:p>
          <a:p>
            <a:r>
              <a:rPr lang="hr-HR" dirty="0" smtClean="0"/>
              <a:t>Odjel operacijske sale i sterilizacije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286487"/>
            <a:ext cx="2004693" cy="10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15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222069"/>
            <a:ext cx="10018713" cy="914400"/>
          </a:xfrm>
        </p:spPr>
        <p:txBody>
          <a:bodyPr/>
          <a:lstStyle/>
          <a:p>
            <a:r>
              <a:rPr lang="hr-HR" dirty="0" smtClean="0"/>
              <a:t>Priprema bolesnika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371600"/>
            <a:ext cx="10018713" cy="1972491"/>
          </a:xfrm>
        </p:spPr>
        <p:txBody>
          <a:bodyPr/>
          <a:lstStyle/>
          <a:p>
            <a:r>
              <a:rPr lang="hr-HR" dirty="0" smtClean="0"/>
              <a:t>Smještaj bolesnika na operacijski stol</a:t>
            </a:r>
          </a:p>
          <a:p>
            <a:pPr>
              <a:buFontTx/>
              <a:buChar char="-"/>
            </a:pPr>
            <a:r>
              <a:rPr lang="hr-HR" dirty="0" smtClean="0"/>
              <a:t>ravan </a:t>
            </a:r>
            <a:r>
              <a:rPr lang="hr-HR" dirty="0"/>
              <a:t>položaj sa lagano raširenim </a:t>
            </a:r>
            <a:r>
              <a:rPr lang="hr-HR" dirty="0" smtClean="0"/>
              <a:t>nogama</a:t>
            </a:r>
          </a:p>
          <a:p>
            <a:pPr>
              <a:buFontTx/>
              <a:buChar char="-"/>
            </a:pPr>
            <a:r>
              <a:rPr lang="hr-HR" dirty="0" smtClean="0"/>
              <a:t>obje </a:t>
            </a:r>
            <a:r>
              <a:rPr lang="hr-HR" dirty="0"/>
              <a:t>ruke uz tijelo.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3265714"/>
            <a:ext cx="3566159" cy="35922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46965" y="3233057"/>
            <a:ext cx="3618413" cy="36314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094" y="6129270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86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248194"/>
            <a:ext cx="10018713" cy="705395"/>
          </a:xfrm>
        </p:spPr>
        <p:txBody>
          <a:bodyPr/>
          <a:lstStyle/>
          <a:p>
            <a:r>
              <a:rPr lang="hr-HR" dirty="0" smtClean="0"/>
              <a:t>Intraoperacijska njega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45122" y="1123406"/>
            <a:ext cx="10018713" cy="1149533"/>
          </a:xfrm>
        </p:spPr>
        <p:txBody>
          <a:bodyPr>
            <a:normAutofit/>
          </a:bodyPr>
          <a:lstStyle/>
          <a:p>
            <a:r>
              <a:rPr lang="hr-HR" dirty="0"/>
              <a:t>Nakon uvođenja u opću anesteziju i pripreme operacijskog polja, pristupa se operaciji.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67" y="2299064"/>
            <a:ext cx="8620259" cy="42156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328" y="6141947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65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261256"/>
            <a:ext cx="10018713" cy="67926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Tijek operacijskog zahvat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992777"/>
            <a:ext cx="10018713" cy="2782389"/>
          </a:xfrm>
        </p:spPr>
        <p:txBody>
          <a:bodyPr>
            <a:normAutofit/>
          </a:bodyPr>
          <a:lstStyle/>
          <a:p>
            <a:r>
              <a:rPr lang="hr-HR" dirty="0" smtClean="0"/>
              <a:t>odrediti mjesto impantacije elektrode</a:t>
            </a:r>
            <a:endParaRPr lang="hr-HR" dirty="0"/>
          </a:p>
          <a:p>
            <a:r>
              <a:rPr lang="hr-HR" dirty="0" smtClean="0"/>
              <a:t>i</a:t>
            </a:r>
            <a:r>
              <a:rPr lang="hr-HR" dirty="0" smtClean="0"/>
              <a:t>mplantacija elektroda </a:t>
            </a:r>
            <a:r>
              <a:rPr lang="hr-HR" dirty="0"/>
              <a:t>u glatku muskulaturu </a:t>
            </a:r>
            <a:r>
              <a:rPr lang="hr-HR" dirty="0" smtClean="0"/>
              <a:t>želuca </a:t>
            </a:r>
            <a:r>
              <a:rPr lang="hr-HR" dirty="0"/>
              <a:t>oko 9.5-10 cm od </a:t>
            </a:r>
            <a:r>
              <a:rPr lang="hr-HR" dirty="0" smtClean="0"/>
              <a:t>pilorusa  </a:t>
            </a:r>
            <a:endParaRPr lang="hr-HR" dirty="0"/>
          </a:p>
          <a:p>
            <a:r>
              <a:rPr lang="hr-HR" dirty="0"/>
              <a:t>2 </a:t>
            </a:r>
            <a:r>
              <a:rPr lang="hr-HR" dirty="0" smtClean="0"/>
              <a:t>elektrode </a:t>
            </a:r>
            <a:r>
              <a:rPr lang="hr-HR" dirty="0"/>
              <a:t>se postavljaju na 1 cm udaljenosti, duboko u muskularis </a:t>
            </a:r>
            <a:r>
              <a:rPr lang="hr-HR" dirty="0" smtClean="0"/>
              <a:t>propria</a:t>
            </a:r>
          </a:p>
          <a:p>
            <a:r>
              <a:rPr lang="hr-HR" dirty="0" smtClean="0"/>
              <a:t>žice </a:t>
            </a:r>
            <a:r>
              <a:rPr lang="hr-HR" dirty="0"/>
              <a:t>koje prolaze kroz želudac spoje se na upravljački uređaj (N-vision programmer).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3785464"/>
            <a:ext cx="2090057" cy="22365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731" y="3522418"/>
            <a:ext cx="3971110" cy="31414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802" y="6127353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86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809897"/>
          </a:xfrm>
        </p:spPr>
        <p:txBody>
          <a:bodyPr>
            <a:normAutofit/>
          </a:bodyPr>
          <a:lstStyle/>
          <a:p>
            <a:r>
              <a:rPr lang="hr-HR" sz="3600" dirty="0" smtClean="0"/>
              <a:t>TIJEK OPERACIJSKOG ZAHVATA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849086"/>
            <a:ext cx="10018713" cy="3278778"/>
          </a:xfrm>
        </p:spPr>
        <p:txBody>
          <a:bodyPr/>
          <a:lstStyle/>
          <a:p>
            <a:r>
              <a:rPr lang="hr-HR" dirty="0" smtClean="0"/>
              <a:t>i</a:t>
            </a:r>
            <a:r>
              <a:rPr lang="hr-HR" dirty="0" smtClean="0"/>
              <a:t>ntraoperativno - </a:t>
            </a:r>
            <a:r>
              <a:rPr lang="hr-HR" dirty="0"/>
              <a:t>gastroskopija za vrijeme implantacije kako bi se provjerilo da igle nisu probile u lumen </a:t>
            </a:r>
            <a:r>
              <a:rPr lang="hr-HR" dirty="0" smtClean="0"/>
              <a:t>želuca </a:t>
            </a:r>
            <a:endParaRPr lang="hr-HR" dirty="0"/>
          </a:p>
          <a:p>
            <a:r>
              <a:rPr lang="hr-HR" dirty="0" smtClean="0"/>
              <a:t>n</a:t>
            </a:r>
            <a:r>
              <a:rPr lang="hr-HR" dirty="0" smtClean="0"/>
              <a:t>akon </a:t>
            </a:r>
            <a:r>
              <a:rPr lang="hr-HR" dirty="0"/>
              <a:t>endoskopske provjere elektrode se fiksiraju </a:t>
            </a:r>
            <a:r>
              <a:rPr lang="hr-HR" dirty="0" smtClean="0"/>
              <a:t>šavom</a:t>
            </a:r>
            <a:endParaRPr lang="hr-HR" dirty="0"/>
          </a:p>
          <a:p>
            <a:r>
              <a:rPr lang="hr-HR" dirty="0"/>
              <a:t> Enterra II je približno veličine stimulatora srca i ugrađuje se subkutano u trbušnu stijenku, </a:t>
            </a:r>
            <a:endParaRPr lang="hr-HR" dirty="0" smtClean="0"/>
          </a:p>
          <a:p>
            <a:r>
              <a:rPr lang="hr-HR" dirty="0" smtClean="0"/>
              <a:t>po </a:t>
            </a:r>
            <a:r>
              <a:rPr lang="hr-HR" dirty="0"/>
              <a:t>završetku operacijskog zahvata </a:t>
            </a:r>
            <a:r>
              <a:rPr lang="hr-HR" dirty="0" smtClean="0"/>
              <a:t>provjera </a:t>
            </a:r>
            <a:r>
              <a:rPr lang="hr-HR" dirty="0"/>
              <a:t>pomoću upravljačkog uređaja.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40" y="3795029"/>
            <a:ext cx="4572000" cy="28308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967" y="3892732"/>
            <a:ext cx="4762500" cy="22260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518" y="6179526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87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391886"/>
            <a:ext cx="10018713" cy="875211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Poslijeoperacijska zdravstvena njega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358538"/>
            <a:ext cx="10018713" cy="2717074"/>
          </a:xfrm>
        </p:spPr>
        <p:txBody>
          <a:bodyPr/>
          <a:lstStyle/>
          <a:p>
            <a:r>
              <a:rPr lang="hr-HR" dirty="0"/>
              <a:t>24 sata nakon zahvata pacijentice su otpuštene na kućnu njegu,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a </a:t>
            </a:r>
            <a:r>
              <a:rPr lang="hr-HR" dirty="0"/>
              <a:t>efekte zahvata osjetile su već isti dan</a:t>
            </a:r>
          </a:p>
          <a:p>
            <a:r>
              <a:rPr lang="hr-HR" dirty="0"/>
              <a:t>s</a:t>
            </a:r>
            <a:r>
              <a:rPr lang="hr-HR" dirty="0" smtClean="0"/>
              <a:t> </a:t>
            </a:r>
            <a:r>
              <a:rPr lang="hr-HR" dirty="0"/>
              <a:t>obzirom na dijabetes i dalje moraju paziti na prehranu, ali im se kvaliteta života uvelike poboljšala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135" y="3876806"/>
            <a:ext cx="4384110" cy="26555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502" y="6192052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99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103" y="488515"/>
            <a:ext cx="10026921" cy="554903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72" y="6141947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33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185350"/>
            <a:ext cx="10018713" cy="715987"/>
          </a:xfrm>
        </p:spPr>
        <p:txBody>
          <a:bodyPr>
            <a:normAutofit/>
          </a:bodyPr>
          <a:lstStyle/>
          <a:p>
            <a:r>
              <a:rPr lang="hr-HR" dirty="0" err="1"/>
              <a:t>Gastropareza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013254"/>
            <a:ext cx="10018713" cy="4868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/>
              <a:t>Gastropareza</a:t>
            </a:r>
            <a:r>
              <a:rPr lang="hr-HR" dirty="0"/>
              <a:t> je otežano pražnjenje želučanog sadržaja u </a:t>
            </a:r>
            <a:r>
              <a:rPr lang="hr-HR" dirty="0" err="1"/>
              <a:t>duodenum</a:t>
            </a:r>
            <a:r>
              <a:rPr lang="hr-HR" dirty="0"/>
              <a:t> radi poremećenog </a:t>
            </a:r>
            <a:r>
              <a:rPr lang="hr-HR" dirty="0" err="1"/>
              <a:t>motiliteta</a:t>
            </a:r>
            <a:r>
              <a:rPr lang="hr-HR" dirty="0"/>
              <a:t> želuca. </a:t>
            </a:r>
          </a:p>
          <a:p>
            <a:pPr marL="0" indent="0">
              <a:buNone/>
            </a:pPr>
            <a:r>
              <a:rPr lang="hr-HR" dirty="0"/>
              <a:t>Simptomi:</a:t>
            </a:r>
          </a:p>
          <a:p>
            <a:r>
              <a:rPr lang="hr-HR" dirty="0"/>
              <a:t> povraćanje,</a:t>
            </a:r>
          </a:p>
          <a:p>
            <a:r>
              <a:rPr lang="hr-HR" dirty="0"/>
              <a:t> </a:t>
            </a:r>
            <a:r>
              <a:rPr lang="hr-HR" dirty="0" err="1"/>
              <a:t>epigastrična</a:t>
            </a:r>
            <a:r>
              <a:rPr lang="hr-HR" dirty="0"/>
              <a:t> bol, </a:t>
            </a:r>
          </a:p>
          <a:p>
            <a:r>
              <a:rPr lang="hr-HR" dirty="0"/>
              <a:t>osjećaj nadutosti, </a:t>
            </a:r>
          </a:p>
          <a:p>
            <a:r>
              <a:rPr lang="hr-HR" dirty="0"/>
              <a:t>rani osjet sitosti, </a:t>
            </a:r>
          </a:p>
          <a:p>
            <a:r>
              <a:rPr lang="hr-HR" dirty="0" err="1"/>
              <a:t>distenzija</a:t>
            </a:r>
            <a:r>
              <a:rPr lang="hr-HR" dirty="0"/>
              <a:t> abdomena i </a:t>
            </a:r>
          </a:p>
          <a:p>
            <a:r>
              <a:rPr lang="hr-HR" dirty="0"/>
              <a:t>gubitak tjelesne mase.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783" y="5881815"/>
            <a:ext cx="1450974" cy="5364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24" y="1964725"/>
            <a:ext cx="3810000" cy="31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27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156753"/>
            <a:ext cx="10018713" cy="52251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Čimbenik rizika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836024"/>
            <a:ext cx="10018713" cy="1672046"/>
          </a:xfrm>
        </p:spPr>
        <p:txBody>
          <a:bodyPr/>
          <a:lstStyle/>
          <a:p>
            <a:r>
              <a:rPr lang="hr-HR" dirty="0" smtClean="0"/>
              <a:t> Dijabetes</a:t>
            </a:r>
            <a:endParaRPr lang="hr-HR" dirty="0"/>
          </a:p>
          <a:p>
            <a:r>
              <a:rPr lang="hr-HR" dirty="0"/>
              <a:t> Dijabetes može oštetiti n.vagus  i uzrokovati </a:t>
            </a:r>
            <a:r>
              <a:rPr lang="hr-HR" dirty="0" smtClean="0"/>
              <a:t>gastroparezu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346" y="2155371"/>
            <a:ext cx="6381750" cy="39353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137" y="5979109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51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247135"/>
            <a:ext cx="10018713" cy="850145"/>
          </a:xfrm>
        </p:spPr>
        <p:txBody>
          <a:bodyPr/>
          <a:lstStyle/>
          <a:p>
            <a:r>
              <a:rPr lang="hr-HR" dirty="0" smtClean="0"/>
              <a:t>Liječenje gastropareze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8152" y="1045028"/>
            <a:ext cx="10018713" cy="5421783"/>
          </a:xfrm>
        </p:spPr>
        <p:txBody>
          <a:bodyPr/>
          <a:lstStyle/>
          <a:p>
            <a:r>
              <a:rPr lang="hr-HR" dirty="0" smtClean="0"/>
              <a:t>pridržavanje </a:t>
            </a:r>
            <a:r>
              <a:rPr lang="hr-HR" dirty="0"/>
              <a:t>pravilne </a:t>
            </a:r>
            <a:r>
              <a:rPr lang="hr-HR" dirty="0" smtClean="0"/>
              <a:t>prehrane</a:t>
            </a:r>
            <a:endParaRPr lang="hr-HR" dirty="0"/>
          </a:p>
          <a:p>
            <a:r>
              <a:rPr lang="hr-HR" dirty="0"/>
              <a:t> medikamentozna </a:t>
            </a:r>
            <a:r>
              <a:rPr lang="hr-HR" dirty="0" smtClean="0"/>
              <a:t>terapija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Kada u pacijenata s gastroparezom ne pomaže propisana </a:t>
            </a:r>
            <a:r>
              <a:rPr lang="hr-HR" dirty="0" smtClean="0"/>
              <a:t>terapija </a:t>
            </a:r>
            <a:r>
              <a:rPr lang="hr-HR" dirty="0"/>
              <a:t>treba uzeti u obzir </a:t>
            </a:r>
            <a:r>
              <a:rPr lang="hr-HR" dirty="0" smtClean="0"/>
              <a:t>implantaciju želučanog elektrostimulatora.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217" y="1725171"/>
            <a:ext cx="3400075" cy="24288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12" y="3228829"/>
            <a:ext cx="2895600" cy="15811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929" y="6029214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94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195942"/>
            <a:ext cx="10018713" cy="60089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Implantacija želučanog stimulatora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1058091"/>
            <a:ext cx="10018713" cy="1580607"/>
          </a:xfrm>
        </p:spPr>
        <p:txBody>
          <a:bodyPr/>
          <a:lstStyle/>
          <a:p>
            <a:r>
              <a:rPr lang="hr-HR" dirty="0"/>
              <a:t>U KBC-u  Rijeka, u ožujku 2016. godine prvi je put izveden zahvat implantacije želučanog elektrostimulatora (</a:t>
            </a:r>
            <a:r>
              <a:rPr lang="hr-HR" dirty="0" err="1"/>
              <a:t>Enterra</a:t>
            </a:r>
            <a:r>
              <a:rPr lang="hr-HR" dirty="0"/>
              <a:t> II), pod vodstvom doc.dr.sc. Marka Zelića.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48" y="2455817"/>
            <a:ext cx="7942217" cy="40952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940" y="6014618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34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152395"/>
          </a:xfrm>
        </p:spPr>
        <p:txBody>
          <a:bodyPr/>
          <a:lstStyle/>
          <a:p>
            <a:r>
              <a:rPr lang="hr-HR" dirty="0"/>
              <a:t>Želučani elektrostimulator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979714"/>
            <a:ext cx="10018713" cy="534270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Želučani elektrostimulator je uređaj koji kontinuirano stimulira živčane dijelove želuca koji su kod pacijenata sa </a:t>
            </a:r>
            <a:r>
              <a:rPr lang="hr-HR" dirty="0" err="1"/>
              <a:t>gastroparezom</a:t>
            </a:r>
            <a:r>
              <a:rPr lang="hr-HR" dirty="0"/>
              <a:t> zakazali.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Jedini </a:t>
            </a:r>
            <a:r>
              <a:rPr lang="hr-HR" dirty="0"/>
              <a:t>trenutno odobren takav uređaj je proizveden pod trgovačkim nazivom Enterra II (Med-tronic).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19" y="3511480"/>
            <a:ext cx="4189259" cy="21920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049" y="5941531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22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365760"/>
            <a:ext cx="10018713" cy="731520"/>
          </a:xfrm>
        </p:spPr>
        <p:txBody>
          <a:bodyPr>
            <a:normAutofit/>
          </a:bodyPr>
          <a:lstStyle/>
          <a:p>
            <a:r>
              <a:rPr lang="hr-HR" dirty="0" smtClean="0"/>
              <a:t>Timski rad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875211"/>
            <a:ext cx="10018713" cy="4271555"/>
          </a:xfrm>
        </p:spPr>
        <p:txBody>
          <a:bodyPr/>
          <a:lstStyle/>
          <a:p>
            <a:r>
              <a:rPr lang="hr-HR" dirty="0" smtClean="0"/>
              <a:t>Multidisciplinarni rad - gastroenterologa, endokrinologa, radiologa, anesteziologa i kirurga.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06" y="3718752"/>
            <a:ext cx="2587057" cy="22544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424" y="37448"/>
            <a:ext cx="3422468" cy="2353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509" y="3370217"/>
            <a:ext cx="2717073" cy="30828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309" y="28053"/>
            <a:ext cx="2762250" cy="22056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669" y="3722914"/>
            <a:ext cx="3278777" cy="231212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8189" y="6051820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55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0" y="297493"/>
            <a:ext cx="10018713" cy="692063"/>
          </a:xfrm>
        </p:spPr>
        <p:txBody>
          <a:bodyPr>
            <a:normAutofit fontScale="90000"/>
          </a:bodyPr>
          <a:lstStyle/>
          <a:p>
            <a:r>
              <a:rPr lang="hr-HR" dirty="0"/>
              <a:t>Kirurški tim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0" y="701459"/>
            <a:ext cx="10018713" cy="3131505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dirty="0"/>
              <a:t>3 </a:t>
            </a:r>
            <a:r>
              <a:rPr lang="hr-HR" dirty="0" smtClean="0"/>
              <a:t>kirurga (</a:t>
            </a:r>
            <a:r>
              <a:rPr lang="hr-HR" dirty="0"/>
              <a:t>operater i dva asistenta) i </a:t>
            </a:r>
            <a:endParaRPr lang="hr-HR" dirty="0" smtClean="0"/>
          </a:p>
          <a:p>
            <a:r>
              <a:rPr lang="hr-HR" dirty="0" smtClean="0"/>
              <a:t>2 </a:t>
            </a:r>
            <a:r>
              <a:rPr lang="hr-HR" dirty="0"/>
              <a:t>operacijske </a:t>
            </a:r>
            <a:r>
              <a:rPr lang="hr-HR" dirty="0" smtClean="0"/>
              <a:t>sestre (</a:t>
            </a:r>
            <a:r>
              <a:rPr lang="hr-HR" dirty="0"/>
              <a:t>sterilna i cirkulirajuća).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84" y="3140935"/>
            <a:ext cx="5810250" cy="32670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033" y="5976936"/>
            <a:ext cx="14509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42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311" y="175365"/>
            <a:ext cx="10018713" cy="588723"/>
          </a:xfrm>
        </p:spPr>
        <p:txBody>
          <a:bodyPr>
            <a:normAutofit fontScale="90000"/>
          </a:bodyPr>
          <a:lstStyle/>
          <a:p>
            <a:r>
              <a:rPr lang="hr-HR" dirty="0"/>
              <a:t>Priprema za operaciju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1014" y="914400"/>
            <a:ext cx="9978045" cy="5686816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s</a:t>
            </a:r>
            <a:r>
              <a:rPr lang="hr-HR" dirty="0" smtClean="0"/>
              <a:t>terilan </a:t>
            </a:r>
            <a:r>
              <a:rPr lang="hr-HR" dirty="0"/>
              <a:t>veš za laparoskopiju,</a:t>
            </a:r>
          </a:p>
          <a:p>
            <a:pPr lvl="0"/>
            <a:r>
              <a:rPr lang="hr-HR" dirty="0"/>
              <a:t>osnovni set ( skalpel, podizači kože, škare, </a:t>
            </a:r>
            <a:r>
              <a:rPr lang="hr-HR" dirty="0" err="1"/>
              <a:t>iglodržač</a:t>
            </a:r>
            <a:r>
              <a:rPr lang="hr-HR" dirty="0"/>
              <a:t>….)</a:t>
            </a:r>
          </a:p>
          <a:p>
            <a:pPr lvl="0"/>
            <a:r>
              <a:rPr lang="hr-HR" dirty="0"/>
              <a:t>set za </a:t>
            </a:r>
            <a:r>
              <a:rPr lang="hr-HR" dirty="0" err="1"/>
              <a:t>laparoskopiju</a:t>
            </a:r>
            <a:r>
              <a:rPr lang="hr-HR" dirty="0"/>
              <a:t>, dvije 5mm </a:t>
            </a:r>
            <a:r>
              <a:rPr lang="hr-HR" dirty="0" err="1"/>
              <a:t>lap</a:t>
            </a:r>
            <a:r>
              <a:rPr lang="hr-HR" dirty="0"/>
              <a:t>. hvatalice, dva 5mm lap. </a:t>
            </a:r>
            <a:r>
              <a:rPr lang="hr-HR" dirty="0" smtClean="0"/>
              <a:t>Iglodržač, </a:t>
            </a:r>
            <a:r>
              <a:rPr lang="hr-HR" dirty="0"/>
              <a:t>5 mm lap. škare, 10 mm </a:t>
            </a:r>
            <a:r>
              <a:rPr lang="hr-HR" dirty="0" err="1"/>
              <a:t>lap</a:t>
            </a:r>
            <a:r>
              <a:rPr lang="hr-HR" dirty="0"/>
              <a:t>. klip aplikator</a:t>
            </a:r>
          </a:p>
          <a:p>
            <a:pPr lvl="0"/>
            <a:r>
              <a:rPr lang="hr-HR" dirty="0"/>
              <a:t>d</a:t>
            </a:r>
            <a:r>
              <a:rPr lang="hr-HR" dirty="0" smtClean="0"/>
              <a:t>va </a:t>
            </a:r>
            <a:r>
              <a:rPr lang="hr-HR" dirty="0"/>
              <a:t>troakara 12 mm</a:t>
            </a:r>
          </a:p>
          <a:p>
            <a:pPr lvl="0"/>
            <a:r>
              <a:rPr lang="hr-HR" dirty="0"/>
              <a:t>d</a:t>
            </a:r>
            <a:r>
              <a:rPr lang="hr-HR" dirty="0" smtClean="0"/>
              <a:t>va </a:t>
            </a:r>
            <a:r>
              <a:rPr lang="hr-HR" dirty="0"/>
              <a:t>troakara 5 mm</a:t>
            </a:r>
          </a:p>
          <a:p>
            <a:pPr lvl="0"/>
            <a:r>
              <a:rPr lang="hr-HR" dirty="0"/>
              <a:t>3D </a:t>
            </a:r>
            <a:r>
              <a:rPr lang="hr-HR" dirty="0" err="1"/>
              <a:t>flexi</a:t>
            </a:r>
            <a:r>
              <a:rPr lang="hr-HR" dirty="0"/>
              <a:t> </a:t>
            </a:r>
            <a:r>
              <a:rPr lang="hr-HR" dirty="0" err="1"/>
              <a:t>endoeye</a:t>
            </a:r>
            <a:endParaRPr lang="hr-HR" dirty="0"/>
          </a:p>
          <a:p>
            <a:pPr lvl="0"/>
            <a:r>
              <a:rPr lang="hr-HR" dirty="0"/>
              <a:t>5 mm </a:t>
            </a:r>
            <a:r>
              <a:rPr lang="hr-HR" dirty="0" err="1"/>
              <a:t>ligasure</a:t>
            </a:r>
            <a:r>
              <a:rPr lang="hr-HR" dirty="0"/>
              <a:t> </a:t>
            </a:r>
            <a:r>
              <a:rPr lang="hr-HR" dirty="0" err="1"/>
              <a:t>lap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b</a:t>
            </a:r>
            <a:r>
              <a:rPr lang="hr-HR" dirty="0" smtClean="0"/>
              <a:t>ipolarni </a:t>
            </a:r>
            <a:r>
              <a:rPr lang="hr-HR" dirty="0"/>
              <a:t>elektrokauter</a:t>
            </a:r>
          </a:p>
          <a:p>
            <a:pPr lvl="0"/>
            <a:r>
              <a:rPr lang="hr-HR" dirty="0" err="1"/>
              <a:t>atraumatski</a:t>
            </a:r>
            <a:r>
              <a:rPr lang="hr-HR" dirty="0"/>
              <a:t> </a:t>
            </a:r>
            <a:r>
              <a:rPr lang="hr-HR" dirty="0" err="1"/>
              <a:t>polypropilenski</a:t>
            </a:r>
            <a:r>
              <a:rPr lang="hr-HR" dirty="0"/>
              <a:t> šav 3/0</a:t>
            </a:r>
          </a:p>
          <a:p>
            <a:pPr lvl="0"/>
            <a:r>
              <a:rPr lang="hr-HR" dirty="0" err="1"/>
              <a:t>Klorheksidin</a:t>
            </a:r>
            <a:r>
              <a:rPr lang="hr-HR" dirty="0"/>
              <a:t> </a:t>
            </a:r>
            <a:r>
              <a:rPr lang="hr-HR" dirty="0" err="1"/>
              <a:t>glukonat</a:t>
            </a:r>
            <a:r>
              <a:rPr lang="hr-HR" dirty="0"/>
              <a:t> 0,02%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086" y="5941532"/>
            <a:ext cx="1450974" cy="53649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798" y="2822185"/>
            <a:ext cx="3993193" cy="13124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222" y="4685779"/>
            <a:ext cx="3009900" cy="1524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780" y="2822186"/>
            <a:ext cx="2760465" cy="13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765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235</TotalTime>
  <Words>452</Words>
  <Application>Microsoft Office PowerPoint</Application>
  <PresentationFormat>Custom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Paralaksa</vt:lpstr>
      <vt:lpstr>Perioperacijska njega bolesnika sa želučanim elektrostimulatorom</vt:lpstr>
      <vt:lpstr>Gastropareza</vt:lpstr>
      <vt:lpstr>Čimbenik rizika</vt:lpstr>
      <vt:lpstr>Liječenje gastropareze</vt:lpstr>
      <vt:lpstr>Implantacija želučanog stimulatora</vt:lpstr>
      <vt:lpstr>Želučani elektrostimulator</vt:lpstr>
      <vt:lpstr>Timski rad</vt:lpstr>
      <vt:lpstr>Kirurški tim</vt:lpstr>
      <vt:lpstr>Priprema za operaciju</vt:lpstr>
      <vt:lpstr>Priprema bolesnika</vt:lpstr>
      <vt:lpstr>Intraoperacijska njega</vt:lpstr>
      <vt:lpstr>Tijek operacijskog zahvat</vt:lpstr>
      <vt:lpstr>TIJEK OPERACIJSKOG ZAHVATA</vt:lpstr>
      <vt:lpstr>Poslijeoperacijska zdravstvena njega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Perioperacijska njega bolesnika sa želučanim elektrostimulatorom</dc:title>
  <dc:creator>Marija Spevan</dc:creator>
  <cp:lastModifiedBy>Madre</cp:lastModifiedBy>
  <cp:revision>28</cp:revision>
  <dcterms:created xsi:type="dcterms:W3CDTF">2016-09-16T10:35:42Z</dcterms:created>
  <dcterms:modified xsi:type="dcterms:W3CDTF">2016-09-19T21:21:15Z</dcterms:modified>
</cp:coreProperties>
</file>